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5"/>
  </p:notesMasterIdLst>
  <p:sldIdLst>
    <p:sldId id="256" r:id="rId2"/>
    <p:sldId id="463" r:id="rId3"/>
    <p:sldId id="413" r:id="rId4"/>
    <p:sldId id="398" r:id="rId5"/>
    <p:sldId id="411" r:id="rId6"/>
    <p:sldId id="465" r:id="rId7"/>
    <p:sldId id="464" r:id="rId8"/>
    <p:sldId id="412" r:id="rId9"/>
    <p:sldId id="462" r:id="rId10"/>
    <p:sldId id="479" r:id="rId11"/>
    <p:sldId id="480" r:id="rId12"/>
    <p:sldId id="485" r:id="rId13"/>
    <p:sldId id="481" r:id="rId14"/>
    <p:sldId id="419" r:id="rId15"/>
    <p:sldId id="420" r:id="rId16"/>
    <p:sldId id="414" r:id="rId17"/>
    <p:sldId id="466" r:id="rId18"/>
    <p:sldId id="486" r:id="rId19"/>
    <p:sldId id="482" r:id="rId20"/>
    <p:sldId id="399" r:id="rId21"/>
    <p:sldId id="409" r:id="rId22"/>
    <p:sldId id="483" r:id="rId23"/>
    <p:sldId id="48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7</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19</a:t>
            </a:fld>
            <a:endParaRPr lang="en-US" dirty="0"/>
          </a:p>
        </p:txBody>
      </p:sp>
    </p:spTree>
    <p:extLst>
      <p:ext uri="{BB962C8B-B14F-4D97-AF65-F5344CB8AC3E}">
        <p14:creationId xmlns:p14="http://schemas.microsoft.com/office/powerpoint/2010/main" val="3898157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61270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699781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2.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tif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8.tiff"/><Relationship Id="rId5" Type="http://schemas.openxmlformats.org/officeDocument/2006/relationships/image" Target="../media/image27.tiff"/><Relationship Id="rId10" Type="http://schemas.openxmlformats.org/officeDocument/2006/relationships/image" Target="../media/image2.png"/><Relationship Id="rId4" Type="http://schemas.openxmlformats.org/officeDocument/2006/relationships/image" Target="../media/image26.tiff"/><Relationship Id="rId9" Type="http://schemas.openxmlformats.org/officeDocument/2006/relationships/hyperlink" Target="https://anubhavtrainings.com/"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1.jpg"/><Relationship Id="rId7" Type="http://schemas.openxmlformats.org/officeDocument/2006/relationships/image" Target="../media/image3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hyperlink" Target="https://tools.hana.ondemand.com/"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0205643" cy="1754326"/>
          </a:xfrm>
          <a:prstGeom prst="rect">
            <a:avLst/>
          </a:prstGeom>
          <a:noFill/>
        </p:spPr>
        <p:txBody>
          <a:bodyPr wrap="square" rtlCol="0">
            <a:spAutoFit/>
          </a:bodyPr>
          <a:lstStyle/>
          <a:p>
            <a:r>
              <a:rPr lang="en-US" sz="5400" b="1" cap="all" spc="-150" dirty="0" smtClean="0">
                <a:solidFill>
                  <a:schemeClr val="accent3"/>
                </a:solidFill>
              </a:rPr>
              <a:t>Sap ABAP on Hana  &amp;</a:t>
            </a:r>
          </a:p>
          <a:p>
            <a:r>
              <a:rPr lang="en-US" sz="5400" b="1" cap="all" spc="-150" dirty="0" smtClean="0">
                <a:solidFill>
                  <a:schemeClr val="accent3"/>
                </a:solidFill>
              </a:rPr>
              <a:t>s/4hana trainings</a:t>
            </a:r>
            <a:endParaRPr lang="en-US" sz="5400" b="1" cap="all" spc="-150" dirty="0">
              <a:solidFill>
                <a:schemeClr val="accent3"/>
              </a:solidFill>
            </a:endParaRPr>
          </a:p>
        </p:txBody>
      </p:sp>
      <p:sp>
        <p:nvSpPr>
          <p:cNvPr id="5" name="TextBox 4"/>
          <p:cNvSpPr txBox="1"/>
          <p:nvPr/>
        </p:nvSpPr>
        <p:spPr>
          <a:xfrm>
            <a:off x="187367" y="2062424"/>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a:t>
            </a:r>
            <a:r>
              <a:rPr lang="en-US" sz="4800" spc="-150" dirty="0" smtClean="0">
                <a:solidFill>
                  <a:schemeClr val="bg1"/>
                </a:solidFill>
                <a:latin typeface="Cooper Black" panose="0208090404030B020404" pitchFamily="18" charset="0"/>
              </a:rPr>
              <a:t>9</a:t>
            </a:r>
            <a:endParaRPr lang="en-US" sz="4800" spc="-150"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600" b="1" dirty="0" smtClean="0">
                <a:solidFill>
                  <a:prstClr val="black"/>
                </a:solidFill>
                <a:latin typeface="Cooper Black" panose="0208090404030B020404" pitchFamily="18" charset="0"/>
              </a:rPr>
              <a:t>Phases of SAP Analytics Cloud ( SAC )</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pic>
        <p:nvPicPr>
          <p:cNvPr id="4098" name="Picture 2" descr="How to Simplify Access to Analytics for Everyone - SAPinsi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09" y="1055833"/>
            <a:ext cx="97536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26631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ee Connection Concept Vectors, 20,000+ Images in AI, EPS format"/>
          <p:cNvPicPr>
            <a:picLocks noChangeAspect="1" noChangeArrowheads="1"/>
          </p:cNvPicPr>
          <p:nvPr/>
        </p:nvPicPr>
        <p:blipFill rotWithShape="1">
          <a:blip r:embed="rId2">
            <a:extLst>
              <a:ext uri="{28A0092B-C50C-407E-A947-70E740481C1C}">
                <a14:useLocalDpi xmlns:a14="http://schemas.microsoft.com/office/drawing/2010/main" val="0"/>
              </a:ext>
            </a:extLst>
          </a:blip>
          <a:srcRect l="9280" r="5821" b="10943"/>
          <a:stretch/>
        </p:blipFill>
        <p:spPr bwMode="auto">
          <a:xfrm>
            <a:off x="7063418" y="-51930"/>
            <a:ext cx="5062320" cy="353725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600" b="1" noProof="0" dirty="0" smtClean="0">
                <a:solidFill>
                  <a:prstClr val="black"/>
                </a:solidFill>
                <a:latin typeface="Cooper Black" panose="0208090404030B020404" pitchFamily="18" charset="0"/>
              </a:rPr>
              <a:t>Consume CDS in Analytic Cloud</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pic>
        <p:nvPicPr>
          <p:cNvPr id="6146" name="Picture 2" descr="SAP Cloud Platform, SAP Analytics Cloud, SAP Mentors, SAP S/4HANA Clou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076" y="3137796"/>
            <a:ext cx="6953250" cy="3429001"/>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p:cNvSpPr/>
          <p:nvPr/>
        </p:nvSpPr>
        <p:spPr bwMode="gray">
          <a:xfrm rot="580207">
            <a:off x="8037481" y="4186177"/>
            <a:ext cx="3098971" cy="1180190"/>
          </a:xfrm>
          <a:prstGeom prst="roundRect">
            <a:avLst/>
          </a:prstGeom>
          <a:solidFill>
            <a:schemeClr val="accent4"/>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de-DE" sz="2799" kern="0" dirty="0" smtClean="0">
                <a:solidFill>
                  <a:schemeClr val="bg1"/>
                </a:solidFill>
                <a:ea typeface="Arial Unicode MS" pitchFamily="34" charset="-128"/>
                <a:cs typeface="Arial Unicode MS" pitchFamily="34" charset="-128"/>
              </a:rPr>
              <a:t>With Live Data</a:t>
            </a:r>
          </a:p>
          <a:p>
            <a:pPr algn="ctr" defTabSz="914217" fontAlgn="base">
              <a:spcBef>
                <a:spcPct val="50000"/>
              </a:spcBef>
              <a:spcAft>
                <a:spcPct val="0"/>
              </a:spcAft>
              <a:buClr>
                <a:srgbClr val="F0AB00"/>
              </a:buClr>
              <a:buSzPct val="80000"/>
            </a:pPr>
            <a:r>
              <a:rPr lang="de-DE" sz="2799" kern="0" dirty="0" smtClean="0">
                <a:solidFill>
                  <a:schemeClr val="bg1"/>
                </a:solidFill>
                <a:ea typeface="Arial Unicode MS" pitchFamily="34" charset="-128"/>
                <a:cs typeface="Arial Unicode MS" pitchFamily="34" charset="-128"/>
              </a:rPr>
              <a:t>Connection</a:t>
            </a:r>
            <a:endParaRPr lang="en-GB" sz="2799" kern="0" dirty="0" err="1">
              <a:solidFill>
                <a:schemeClr val="bg1"/>
              </a:solidFill>
              <a:ea typeface="Arial Unicode MS" pitchFamily="34" charset="-128"/>
              <a:cs typeface="Arial Unicode MS" pitchFamily="34" charset="-128"/>
            </a:endParaRPr>
          </a:p>
        </p:txBody>
      </p:sp>
      <p:sp>
        <p:nvSpPr>
          <p:cNvPr id="5" name="Right Arrow 4"/>
          <p:cNvSpPr/>
          <p:nvPr/>
        </p:nvSpPr>
        <p:spPr>
          <a:xfrm rot="19875481">
            <a:off x="7174077" y="5106005"/>
            <a:ext cx="819705" cy="435023"/>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97660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llvector | Freepi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6437" y="990271"/>
            <a:ext cx="7393686" cy="55393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75388"/>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600" b="1" dirty="0" smtClean="0">
                <a:solidFill>
                  <a:prstClr val="black"/>
                </a:solidFill>
                <a:latin typeface="Cooper Black" panose="0208090404030B020404" pitchFamily="18" charset="0"/>
              </a:rPr>
              <a:t>Exercise 14 </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3" name="Rectangle 2"/>
          <p:cNvSpPr/>
          <p:nvPr/>
        </p:nvSpPr>
        <p:spPr>
          <a:xfrm>
            <a:off x="434971" y="1044474"/>
            <a:ext cx="4126130" cy="400110"/>
          </a:xfrm>
          <a:prstGeom prst="rect">
            <a:avLst/>
          </a:prstGeom>
        </p:spPr>
        <p:txBody>
          <a:bodyPr wrap="none">
            <a:spAutoFit/>
          </a:bodyPr>
          <a:lstStyle/>
          <a:p>
            <a:pPr lvl="0"/>
            <a:r>
              <a:rPr lang="en-US" sz="2000" dirty="0" smtClean="0"/>
              <a:t>Consume CDS in Analytics Cloud Code</a:t>
            </a:r>
            <a:endParaRPr lang="en-US" sz="2000" dirty="0"/>
          </a:p>
        </p:txBody>
      </p:sp>
    </p:spTree>
    <p:extLst>
      <p:ext uri="{BB962C8B-B14F-4D97-AF65-F5344CB8AC3E}">
        <p14:creationId xmlns:p14="http://schemas.microsoft.com/office/powerpoint/2010/main" val="9378002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75388"/>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600" b="1" noProof="0" dirty="0" smtClean="0">
                <a:solidFill>
                  <a:prstClr val="black"/>
                </a:solidFill>
                <a:latin typeface="Cooper Black" panose="0208090404030B020404" pitchFamily="18" charset="0"/>
              </a:rPr>
              <a:t>SAC Dashboard on top of CDS</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pic>
        <p:nvPicPr>
          <p:cNvPr id="7" name="Picture 6" descr="C:\Users\sc\AppData\Local\Temp\SNAGHTML943d95.PNG"/>
          <p:cNvPicPr/>
          <p:nvPr/>
        </p:nvPicPr>
        <p:blipFill>
          <a:blip r:embed="rId3">
            <a:extLst>
              <a:ext uri="{28A0092B-C50C-407E-A947-70E740481C1C}">
                <a14:useLocalDpi xmlns:a14="http://schemas.microsoft.com/office/drawing/2010/main" val="0"/>
              </a:ext>
            </a:extLst>
          </a:blip>
          <a:srcRect/>
          <a:stretch>
            <a:fillRect/>
          </a:stretch>
        </p:blipFill>
        <p:spPr bwMode="auto">
          <a:xfrm>
            <a:off x="776946" y="960571"/>
            <a:ext cx="9482572" cy="5666667"/>
          </a:xfrm>
          <a:prstGeom prst="rect">
            <a:avLst/>
          </a:prstGeom>
          <a:noFill/>
          <a:ln>
            <a:noFill/>
          </a:ln>
        </p:spPr>
      </p:pic>
    </p:spTree>
    <p:extLst>
      <p:ext uri="{BB962C8B-B14F-4D97-AF65-F5344CB8AC3E}">
        <p14:creationId xmlns:p14="http://schemas.microsoft.com/office/powerpoint/2010/main" val="24386050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xmlns=""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End to End Idoc </a:t>
            </a:r>
            <a:r>
              <a:rPr lang="en-US" sz="3600" b="1" dirty="0" smtClean="0">
                <a:latin typeface="Cooper Black" panose="0208090404030B020404" pitchFamily="18" charset="0"/>
              </a:rPr>
              <a:t>Reporting Scenario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639815" y="1950228"/>
            <a:ext cx="9666667" cy="4733333"/>
          </a:xfrm>
          <a:prstGeom prst="rect">
            <a:avLst/>
          </a:prstGeom>
        </p:spPr>
      </p:pic>
      <p:sp>
        <p:nvSpPr>
          <p:cNvPr id="5" name="Rectangle 4"/>
          <p:cNvSpPr/>
          <p:nvPr/>
        </p:nvSpPr>
        <p:spPr>
          <a:xfrm>
            <a:off x="261763" y="849578"/>
            <a:ext cx="11835613" cy="1477328"/>
          </a:xfrm>
          <a:prstGeom prst="rect">
            <a:avLst/>
          </a:prstGeom>
        </p:spPr>
        <p:txBody>
          <a:bodyPr wrap="square">
            <a:spAutoFit/>
          </a:bodyPr>
          <a:lstStyle/>
          <a:p>
            <a:r>
              <a:rPr lang="en-US" b="1" dirty="0" smtClean="0">
                <a:solidFill>
                  <a:srgbClr val="202124"/>
                </a:solidFill>
                <a:latin typeface="arial" panose="020B0604020202020204" pitchFamily="34" charset="0"/>
              </a:rPr>
              <a:t>Idoc</a:t>
            </a:r>
            <a:r>
              <a:rPr lang="en-US" dirty="0" smtClean="0">
                <a:solidFill>
                  <a:srgbClr val="202124"/>
                </a:solidFill>
                <a:latin typeface="arial" panose="020B0604020202020204" pitchFamily="34" charset="0"/>
              </a:rPr>
              <a:t>, </a:t>
            </a:r>
            <a:r>
              <a:rPr lang="en-US" dirty="0">
                <a:solidFill>
                  <a:srgbClr val="202124"/>
                </a:solidFill>
                <a:latin typeface="arial" panose="020B0604020202020204" pitchFamily="34" charset="0"/>
              </a:rPr>
              <a:t>short for Intermediate Document, is a </a:t>
            </a:r>
            <a:r>
              <a:rPr lang="en-US" b="1" dirty="0">
                <a:solidFill>
                  <a:srgbClr val="202124"/>
                </a:solidFill>
                <a:latin typeface="arial" panose="020B0604020202020204" pitchFamily="34" charset="0"/>
              </a:rPr>
              <a:t>SAP</a:t>
            </a:r>
            <a:r>
              <a:rPr lang="en-US" dirty="0">
                <a:solidFill>
                  <a:srgbClr val="202124"/>
                </a:solidFill>
                <a:latin typeface="arial" panose="020B0604020202020204" pitchFamily="34" charset="0"/>
              </a:rPr>
              <a:t> document format for business transaction data transfers. Non </a:t>
            </a:r>
            <a:r>
              <a:rPr lang="en-US" b="1" dirty="0">
                <a:solidFill>
                  <a:srgbClr val="202124"/>
                </a:solidFill>
                <a:latin typeface="arial" panose="020B0604020202020204" pitchFamily="34" charset="0"/>
              </a:rPr>
              <a:t>SAP</a:t>
            </a:r>
            <a:r>
              <a:rPr lang="en-US" dirty="0">
                <a:solidFill>
                  <a:srgbClr val="202124"/>
                </a:solidFill>
                <a:latin typeface="arial" panose="020B0604020202020204" pitchFamily="34" charset="0"/>
              </a:rPr>
              <a:t>-systems can use </a:t>
            </a:r>
            <a:r>
              <a:rPr lang="en-US" b="1" dirty="0" smtClean="0">
                <a:solidFill>
                  <a:srgbClr val="202124"/>
                </a:solidFill>
                <a:latin typeface="arial" panose="020B0604020202020204" pitchFamily="34" charset="0"/>
              </a:rPr>
              <a:t>Idoc</a:t>
            </a:r>
            <a:r>
              <a:rPr lang="en-US" dirty="0">
                <a:solidFill>
                  <a:srgbClr val="202124"/>
                </a:solidFill>
                <a:latin typeface="arial" panose="020B0604020202020204" pitchFamily="34" charset="0"/>
              </a:rPr>
              <a:t> as the standard interface (computing) for data transfer. </a:t>
            </a:r>
            <a:r>
              <a:rPr lang="en-US" b="1" dirty="0" smtClean="0">
                <a:solidFill>
                  <a:srgbClr val="202124"/>
                </a:solidFill>
                <a:latin typeface="arial" panose="020B0604020202020204" pitchFamily="34" charset="0"/>
              </a:rPr>
              <a:t>Idoc</a:t>
            </a:r>
            <a:r>
              <a:rPr lang="en-US" dirty="0">
                <a:solidFill>
                  <a:srgbClr val="202124"/>
                </a:solidFill>
                <a:latin typeface="arial" panose="020B0604020202020204" pitchFamily="34" charset="0"/>
              </a:rPr>
              <a:t> is similar to XML in purpose, but differs in syntax.</a:t>
            </a:r>
          </a:p>
          <a:p>
            <a:r>
              <a:rPr lang="en-US" dirty="0">
                <a:solidFill>
                  <a:srgbClr val="202124"/>
                </a:solidFill>
                <a:latin typeface="arial" panose="020B0604020202020204" pitchFamily="34" charset="0"/>
              </a:rPr>
              <a:t/>
            </a:r>
            <a:br>
              <a:rPr lang="en-US" dirty="0">
                <a:solidFill>
                  <a:srgbClr val="202124"/>
                </a:solidFill>
                <a:latin typeface="arial" panose="020B0604020202020204" pitchFamily="34" charset="0"/>
              </a:rPr>
            </a:br>
            <a:endParaRPr lang="en-US" dirty="0"/>
          </a:p>
        </p:txBody>
      </p:sp>
    </p:spTree>
    <p:extLst>
      <p:ext uri="{BB962C8B-B14F-4D97-AF65-F5344CB8AC3E}">
        <p14:creationId xmlns:p14="http://schemas.microsoft.com/office/powerpoint/2010/main" val="26017954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b="1" dirty="0" smtClean="0">
                <a:solidFill>
                  <a:srgbClr val="000000"/>
                </a:solidFill>
                <a:latin typeface="Cooper Black" panose="0208090404030B020404" pitchFamily="18" charset="0"/>
              </a:rPr>
              <a:t>Concept of Idoc </a:t>
            </a:r>
            <a:endParaRPr lang="en-US" sz="3600" b="1"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https://dangvinhcuong.files.wordpress.com/2019/06/2019-06-04_093629.png?w=6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178" y="2024888"/>
            <a:ext cx="9557144" cy="3757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3982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Analytic Dashboard ( OVP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694603" y="1073416"/>
            <a:ext cx="9720000" cy="5360000"/>
          </a:xfrm>
          <a:prstGeom prst="rect">
            <a:avLst/>
          </a:prstGeom>
        </p:spPr>
      </p:pic>
    </p:spTree>
    <p:extLst>
      <p:ext uri="{BB962C8B-B14F-4D97-AF65-F5344CB8AC3E}">
        <p14:creationId xmlns:p14="http://schemas.microsoft.com/office/powerpoint/2010/main" val="1498059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esign stats concept illustration Free Vec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4209" y="1235759"/>
            <a:ext cx="8049578" cy="53620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75388"/>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600" b="1" dirty="0" smtClean="0">
                <a:solidFill>
                  <a:prstClr val="black"/>
                </a:solidFill>
                <a:latin typeface="Cooper Black" panose="0208090404030B020404" pitchFamily="18" charset="0"/>
              </a:rPr>
              <a:t>Exercise 15 </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7" name="Rectangle 6"/>
          <p:cNvSpPr/>
          <p:nvPr/>
        </p:nvSpPr>
        <p:spPr>
          <a:xfrm>
            <a:off x="448223" y="991466"/>
            <a:ext cx="6073266" cy="400110"/>
          </a:xfrm>
          <a:prstGeom prst="rect">
            <a:avLst/>
          </a:prstGeom>
        </p:spPr>
        <p:txBody>
          <a:bodyPr wrap="none">
            <a:spAutoFit/>
          </a:bodyPr>
          <a:lstStyle/>
          <a:p>
            <a:pPr lvl="0"/>
            <a:r>
              <a:rPr lang="en-US" sz="2000" dirty="0" smtClean="0"/>
              <a:t>End to End S/4 HANA Scenario for Overview Page ( OVP )</a:t>
            </a:r>
            <a:endParaRPr lang="en-US" sz="2000" dirty="0"/>
          </a:p>
        </p:txBody>
      </p:sp>
    </p:spTree>
    <p:extLst>
      <p:ext uri="{BB962C8B-B14F-4D97-AF65-F5344CB8AC3E}">
        <p14:creationId xmlns:p14="http://schemas.microsoft.com/office/powerpoint/2010/main" val="21345027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xmlns="" id="{C22BC072-3193-7B45-9313-D2D8113896B4}"/>
              </a:ext>
            </a:extLst>
          </p:cNvPr>
          <p:cNvPicPr>
            <a:picLocks noChangeAspect="1"/>
          </p:cNvPicPr>
          <p:nvPr/>
        </p:nvPicPr>
        <p:blipFill rotWithShape="1">
          <a:blip r:embed="rId4"/>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xmlns="" id="{2FF912B5-CB91-984A-A326-06D0A1B895C3}"/>
              </a:ext>
            </a:extLst>
          </p:cNvPr>
          <p:cNvSpPr/>
          <p:nvPr/>
        </p:nvSpPr>
        <p:spPr>
          <a:xfrm>
            <a:off x="-2415" y="-28916"/>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xmlns=""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dirty="0">
                <a:solidFill>
                  <a:srgbClr val="FFFFFF"/>
                </a:solidFill>
                <a:latin typeface="Arial" panose="020B0604020202020204" pitchFamily="34" charset="0"/>
                <a:cs typeface="Arial" panose="020B0604020202020204" pitchFamily="34" charset="0"/>
              </a:rPr>
              <a:t>9</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8368126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remium Vector | Planning schedule illustration"/>
          <p:cNvPicPr>
            <a:picLocks noChangeAspect="1" noChangeArrowheads="1"/>
          </p:cNvPicPr>
          <p:nvPr/>
        </p:nvPicPr>
        <p:blipFill rotWithShape="1">
          <a:blip r:embed="rId2">
            <a:extLst>
              <a:ext uri="{28A0092B-C50C-407E-A947-70E740481C1C}">
                <a14:useLocalDpi xmlns:a14="http://schemas.microsoft.com/office/drawing/2010/main" val="0"/>
              </a:ext>
            </a:extLst>
          </a:blip>
          <a:srcRect r="9086"/>
          <a:stretch/>
        </p:blipFill>
        <p:spPr bwMode="auto">
          <a:xfrm>
            <a:off x="6731317" y="1028525"/>
            <a:ext cx="5420918" cy="39719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a:t>
            </a:r>
            <a:r>
              <a:rPr kumimoji="0" lang="en-US" sz="3600" b="1" i="0" u="none" strike="noStrike" kern="1200" cap="none" spc="0" normalizeH="0" baseline="0" noProof="0" dirty="0" smtClean="0">
                <a:ln>
                  <a:noFill/>
                </a:ln>
                <a:solidFill>
                  <a:prstClr val="black"/>
                </a:solidFill>
                <a:effectLst/>
                <a:uLnTx/>
                <a:uFillTx/>
                <a:latin typeface="Cooper Black" panose="0208090404030B020404" pitchFamily="18" charset="0"/>
              </a:rPr>
              <a:t>9</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a16="http://schemas.microsoft.com/office/drawing/2014/main" xmlns="" id="{27E5B41D-1DDF-48C9-A5AF-075F84492B68}"/>
              </a:ext>
            </a:extLst>
          </p:cNvPr>
          <p:cNvSpPr txBox="1"/>
          <p:nvPr/>
        </p:nvSpPr>
        <p:spPr>
          <a:xfrm>
            <a:off x="215856" y="1017158"/>
            <a:ext cx="11696243" cy="2862322"/>
          </a:xfrm>
          <a:prstGeom prst="rect">
            <a:avLst/>
          </a:prstGeom>
          <a:noFill/>
        </p:spPr>
        <p:txBody>
          <a:bodyPr wrap="square" rtlCol="0">
            <a:spAutoFit/>
          </a:bodyPr>
          <a:lstStyle/>
          <a:p>
            <a:pPr marL="285750" lvl="0" indent="-285750">
              <a:buFont typeface="Arial" panose="020B0604020202020204" pitchFamily="34" charset="0"/>
              <a:buChar char="•"/>
            </a:pPr>
            <a:r>
              <a:rPr lang="en-US" i="1" dirty="0"/>
              <a:t>Create Fiori App  with annotation File on Top of </a:t>
            </a:r>
            <a:r>
              <a:rPr lang="en-US" i="1" dirty="0" smtClean="0"/>
              <a:t>CDS</a:t>
            </a:r>
          </a:p>
          <a:p>
            <a:pPr marL="285750" lvl="0" indent="-285750">
              <a:buFont typeface="Arial" panose="020B0604020202020204" pitchFamily="34" charset="0"/>
              <a:buChar char="•"/>
            </a:pPr>
            <a:r>
              <a:rPr lang="en-US" i="1" dirty="0"/>
              <a:t>Describing SAP Analytics Cloud ( SAC )</a:t>
            </a:r>
          </a:p>
          <a:p>
            <a:pPr marL="285750" lvl="0" indent="-285750">
              <a:buFont typeface="Arial" panose="020B0604020202020204" pitchFamily="34" charset="0"/>
              <a:buChar char="•"/>
            </a:pPr>
            <a:r>
              <a:rPr lang="en-US" i="1" dirty="0"/>
              <a:t>Consume CDS in Analytics Cloud</a:t>
            </a:r>
          </a:p>
          <a:p>
            <a:pPr marL="285750" lvl="0" indent="-285750">
              <a:buFont typeface="Arial" panose="020B0604020202020204" pitchFamily="34" charset="0"/>
              <a:buChar char="•"/>
            </a:pPr>
            <a:r>
              <a:rPr lang="en-US" i="1" dirty="0"/>
              <a:t>Creating Dashboard’s on top of CDS in Analytics </a:t>
            </a:r>
            <a:r>
              <a:rPr lang="en-US" i="1" dirty="0" smtClean="0"/>
              <a:t>Cloud</a:t>
            </a:r>
          </a:p>
          <a:p>
            <a:pPr marL="285750" lvl="0" indent="-285750">
              <a:buFont typeface="Arial" panose="020B0604020202020204" pitchFamily="34" charset="0"/>
              <a:buChar char="•"/>
            </a:pPr>
            <a:endParaRPr lang="en-US" i="1" dirty="0"/>
          </a:p>
          <a:p>
            <a:pPr lvl="0"/>
            <a:r>
              <a:rPr lang="en-US" i="1" dirty="0"/>
              <a:t>--Break--</a:t>
            </a:r>
          </a:p>
          <a:p>
            <a:pPr lvl="0"/>
            <a:endParaRPr lang="en-US" i="1" dirty="0"/>
          </a:p>
          <a:p>
            <a:pPr marL="285750" lvl="0" indent="-285750">
              <a:buFont typeface="Arial" panose="020B0604020202020204" pitchFamily="34" charset="0"/>
              <a:buChar char="•"/>
            </a:pPr>
            <a:r>
              <a:rPr lang="en-US" i="1" dirty="0"/>
              <a:t>Describing Details about </a:t>
            </a:r>
            <a:r>
              <a:rPr lang="en-US" i="1" dirty="0" smtClean="0"/>
              <a:t>Idoc</a:t>
            </a:r>
          </a:p>
          <a:p>
            <a:pPr marL="285750" lvl="0" indent="-285750">
              <a:buFont typeface="Arial" panose="020B0604020202020204" pitchFamily="34" charset="0"/>
              <a:buChar char="•"/>
            </a:pPr>
            <a:r>
              <a:rPr lang="en-US" i="1" dirty="0" smtClean="0"/>
              <a:t>Creating End to End S/4 </a:t>
            </a:r>
            <a:r>
              <a:rPr lang="en-US" i="1" dirty="0" smtClean="0"/>
              <a:t>HANA Scenario for </a:t>
            </a:r>
            <a:r>
              <a:rPr lang="en-US" i="1" dirty="0" smtClean="0"/>
              <a:t>OVP ( Analytics )</a:t>
            </a:r>
            <a:endParaRPr lang="en-US" i="1" dirty="0"/>
          </a:p>
          <a:p>
            <a:pPr marL="285750" lvl="0" indent="-285750">
              <a:buFont typeface="Arial" panose="020B0604020202020204" pitchFamily="34" charset="0"/>
              <a:buChar char="•"/>
            </a:pPr>
            <a:r>
              <a:rPr lang="en-US" i="1" dirty="0"/>
              <a:t>Create your  OVP ( Overview page )  UX  Elements show Analytical </a:t>
            </a:r>
            <a:r>
              <a:rPr lang="en-US" i="1" dirty="0" smtClean="0"/>
              <a:t>dashboard</a:t>
            </a:r>
            <a:endParaRPr lang="en-US" i="1" dirty="0"/>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23218573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xmlns=""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xmlns=""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38526903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1399160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End to End Flow of Creating Fiori App</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1" name="TextBox 10">
            <a:extLst>
              <a:ext uri="{FF2B5EF4-FFF2-40B4-BE49-F238E27FC236}">
                <a16:creationId xmlns="" xmlns:a16="http://schemas.microsoft.com/office/drawing/2014/main" id="{D1B2190A-93DE-4585-A06B-97DECFACB910}"/>
              </a:ext>
            </a:extLst>
          </p:cNvPr>
          <p:cNvSpPr txBox="1"/>
          <p:nvPr/>
        </p:nvSpPr>
        <p:spPr>
          <a:xfrm>
            <a:off x="320040" y="3140764"/>
            <a:ext cx="11643360" cy="3139321"/>
          </a:xfrm>
          <a:prstGeom prst="rect">
            <a:avLst/>
          </a:prstGeom>
          <a:noFill/>
        </p:spPr>
        <p:txBody>
          <a:bodyPr wrap="square" rtlCol="0">
            <a:spAutoFit/>
          </a:bodyPr>
          <a:lstStyle/>
          <a:p>
            <a:r>
              <a:rPr lang="en-US" b="1" dirty="0"/>
              <a:t>Fiori App Development – Fiori </a:t>
            </a:r>
            <a:r>
              <a:rPr lang="en-US" b="1" dirty="0" smtClean="0"/>
              <a:t>Developer</a:t>
            </a:r>
          </a:p>
          <a:p>
            <a:endParaRPr lang="en-US" b="1" dirty="0"/>
          </a:p>
          <a:p>
            <a:pPr marL="342900" indent="-342900">
              <a:buAutoNum type="arabicPeriod"/>
            </a:pPr>
            <a:r>
              <a:rPr lang="en-US" dirty="0"/>
              <a:t>After Creating CDS View we start SAP Business Application Studio</a:t>
            </a:r>
          </a:p>
          <a:p>
            <a:pPr marL="342900" indent="-342900">
              <a:buAutoNum type="arabicPeriod"/>
            </a:pPr>
            <a:r>
              <a:rPr lang="en-US" dirty="0"/>
              <a:t>We Create a Fiori App, Choose Find Command </a:t>
            </a:r>
            <a:r>
              <a:rPr lang="en-US" dirty="0">
                <a:sym typeface="Wingdings" panose="05000000000000000000" pitchFamily="2" charset="2"/>
              </a:rPr>
              <a:t> Fiori : Application Generator</a:t>
            </a:r>
          </a:p>
          <a:p>
            <a:pPr marL="342900" indent="-342900">
              <a:buAutoNum type="arabicPeriod"/>
            </a:pPr>
            <a:r>
              <a:rPr lang="en-US" dirty="0">
                <a:sym typeface="Wingdings" panose="05000000000000000000" pitchFamily="2" charset="2"/>
              </a:rPr>
              <a:t>Choose Free Style Fiori app, Enter the App name and the view name</a:t>
            </a:r>
          </a:p>
          <a:p>
            <a:pPr marL="342900" indent="-342900">
              <a:buAutoNum type="arabicPeriod"/>
            </a:pPr>
            <a:r>
              <a:rPr lang="en-US" dirty="0">
                <a:sym typeface="Wingdings" panose="05000000000000000000" pitchFamily="2" charset="2"/>
              </a:rPr>
              <a:t>Choose Radio Button Add Deployment Configuration to Yes</a:t>
            </a:r>
          </a:p>
          <a:p>
            <a:pPr marL="342900" indent="-342900">
              <a:buAutoNum type="arabicPeriod"/>
            </a:pPr>
            <a:r>
              <a:rPr lang="en-US" dirty="0">
                <a:sym typeface="Wingdings" panose="05000000000000000000" pitchFamily="2" charset="2"/>
              </a:rPr>
              <a:t>Go to view-&gt;Main.view.xml, Refer </a:t>
            </a:r>
            <a:r>
              <a:rPr lang="en-US" dirty="0">
                <a:sym typeface="Wingdings" panose="05000000000000000000" pitchFamily="2" charset="2"/>
                <a:hlinkClick r:id="rId3"/>
              </a:rPr>
              <a:t>SAPUI5 sdk</a:t>
            </a:r>
            <a:r>
              <a:rPr lang="en-US" dirty="0">
                <a:sym typeface="Wingdings" panose="05000000000000000000" pitchFamily="2" charset="2"/>
              </a:rPr>
              <a:t> and create smart filter, smart table and a tree table control</a:t>
            </a:r>
          </a:p>
          <a:p>
            <a:pPr marL="342900" indent="-342900">
              <a:buAutoNum type="arabicPeriod"/>
            </a:pPr>
            <a:r>
              <a:rPr lang="en-US" dirty="0">
                <a:sym typeface="Wingdings" panose="05000000000000000000" pitchFamily="2" charset="2"/>
              </a:rPr>
              <a:t>Go to manifest.json and link a new annotation file</a:t>
            </a:r>
          </a:p>
          <a:p>
            <a:pPr marL="342900" indent="-342900">
              <a:buAutoNum type="arabicPeriod"/>
            </a:pPr>
            <a:r>
              <a:rPr lang="en-US" dirty="0">
                <a:sym typeface="Wingdings" panose="05000000000000000000" pitchFamily="2" charset="2"/>
              </a:rPr>
              <a:t>Create the annotation file with </a:t>
            </a:r>
            <a:r>
              <a:rPr lang="en-US" dirty="0" smtClean="0">
                <a:sym typeface="Wingdings" panose="05000000000000000000" pitchFamily="2" charset="2"/>
              </a:rPr>
              <a:t>lineItem </a:t>
            </a:r>
            <a:r>
              <a:rPr lang="en-US" dirty="0">
                <a:sym typeface="Wingdings" panose="05000000000000000000" pitchFamily="2" charset="2"/>
              </a:rPr>
              <a:t>annotation to add columns to our table</a:t>
            </a:r>
          </a:p>
          <a:p>
            <a:pPr marL="342900" indent="-342900">
              <a:buAutoNum type="arabicPeriod"/>
            </a:pPr>
            <a:r>
              <a:rPr lang="en-US" dirty="0"/>
              <a:t>Go to Run configuration and test the fiori app by connecting to the destination and UI5</a:t>
            </a:r>
          </a:p>
          <a:p>
            <a:endParaRPr lang="en-US" dirty="0"/>
          </a:p>
        </p:txBody>
      </p:sp>
      <p:pic>
        <p:nvPicPr>
          <p:cNvPr id="13" name="Picture Placeholder 4"/>
          <p:cNvPicPr>
            <a:picLocks noChangeAspect="1"/>
          </p:cNvPicPr>
          <p:nvPr/>
        </p:nvPicPr>
        <p:blipFill>
          <a:blip r:embed="rId4">
            <a:extLst>
              <a:ext uri="{28A0092B-C50C-407E-A947-70E740481C1C}">
                <a14:useLocalDpi xmlns:a14="http://schemas.microsoft.com/office/drawing/2010/main" val="0"/>
              </a:ext>
            </a:extLst>
          </a:blip>
          <a:srcRect t="37690" b="37690"/>
          <a:stretch>
            <a:fillRect/>
          </a:stretch>
        </p:blipFill>
        <p:spPr>
          <a:xfrm>
            <a:off x="324000" y="983631"/>
            <a:ext cx="11545200" cy="2134800"/>
          </a:xfrm>
          <a:prstGeom prst="rect">
            <a:avLst/>
          </a:prstGeom>
        </p:spPr>
      </p:pic>
    </p:spTree>
    <p:extLst>
      <p:ext uri="{BB962C8B-B14F-4D97-AF65-F5344CB8AC3E}">
        <p14:creationId xmlns:p14="http://schemas.microsoft.com/office/powerpoint/2010/main" val="7526549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Creating </a:t>
            </a:r>
            <a:r>
              <a:rPr lang="en-US" sz="3600" b="1" dirty="0">
                <a:latin typeface="Cooper Black" panose="0208090404030B020404" pitchFamily="18" charset="0"/>
              </a:rPr>
              <a:t>F</a:t>
            </a:r>
            <a:r>
              <a:rPr lang="en-US" sz="3600" b="1" dirty="0" smtClean="0">
                <a:latin typeface="Cooper Black" panose="0208090404030B020404" pitchFamily="18" charset="0"/>
              </a:rPr>
              <a:t>iori app on top of CDS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 name="Picture 5"/>
          <p:cNvPicPr>
            <a:picLocks noChangeAspect="1"/>
          </p:cNvPicPr>
          <p:nvPr/>
        </p:nvPicPr>
        <p:blipFill>
          <a:blip r:embed="rId3"/>
          <a:stretch>
            <a:fillRect/>
          </a:stretch>
        </p:blipFill>
        <p:spPr>
          <a:xfrm>
            <a:off x="1656102" y="1353562"/>
            <a:ext cx="8216000" cy="5112000"/>
          </a:xfrm>
          <a:prstGeom prst="rect">
            <a:avLst/>
          </a:prstGeom>
        </p:spPr>
      </p:pic>
    </p:spTree>
    <p:extLst>
      <p:ext uri="{BB962C8B-B14F-4D97-AF65-F5344CB8AC3E}">
        <p14:creationId xmlns:p14="http://schemas.microsoft.com/office/powerpoint/2010/main" val="2490085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dding File Images | Free Vectors, Stock Photos &amp; PSD"/>
          <p:cNvPicPr>
            <a:picLocks noChangeAspect="1" noChangeArrowheads="1"/>
          </p:cNvPicPr>
          <p:nvPr/>
        </p:nvPicPr>
        <p:blipFill rotWithShape="1">
          <a:blip r:embed="rId2">
            <a:extLst>
              <a:ext uri="{28A0092B-C50C-407E-A947-70E740481C1C}">
                <a14:useLocalDpi xmlns:a14="http://schemas.microsoft.com/office/drawing/2010/main" val="0"/>
              </a:ext>
            </a:extLst>
          </a:blip>
          <a:srcRect l="15835"/>
          <a:stretch/>
        </p:blipFill>
        <p:spPr bwMode="auto">
          <a:xfrm>
            <a:off x="79513" y="780506"/>
            <a:ext cx="5018468" cy="596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Creating Annotation File</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4"/>
          <a:stretch>
            <a:fillRect/>
          </a:stretch>
        </p:blipFill>
        <p:spPr>
          <a:xfrm>
            <a:off x="5167909" y="2492923"/>
            <a:ext cx="2942857" cy="3019048"/>
          </a:xfrm>
          <a:prstGeom prst="rect">
            <a:avLst/>
          </a:prstGeom>
        </p:spPr>
      </p:pic>
      <p:sp>
        <p:nvSpPr>
          <p:cNvPr id="9" name="Rounded Rectangle 8"/>
          <p:cNvSpPr/>
          <p:nvPr/>
        </p:nvSpPr>
        <p:spPr bwMode="gray">
          <a:xfrm>
            <a:off x="9320612" y="4168168"/>
            <a:ext cx="2796360" cy="788711"/>
          </a:xfrm>
          <a:prstGeom prst="roundRect">
            <a:avLst/>
          </a:prstGeom>
          <a:solidFill>
            <a:schemeClr val="accent4"/>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de-DE" sz="2799" kern="0" dirty="0" smtClean="0">
                <a:solidFill>
                  <a:schemeClr val="bg1"/>
                </a:solidFill>
                <a:ea typeface="Arial Unicode MS" pitchFamily="34" charset="-128"/>
                <a:cs typeface="Arial Unicode MS" pitchFamily="34" charset="-128"/>
              </a:rPr>
              <a:t>Annotataion file</a:t>
            </a:r>
            <a:endParaRPr lang="en-GB" sz="2799" kern="0" dirty="0" err="1">
              <a:solidFill>
                <a:schemeClr val="bg1"/>
              </a:solidFill>
              <a:ea typeface="Arial Unicode MS" pitchFamily="34" charset="-128"/>
              <a:cs typeface="Arial Unicode MS" pitchFamily="34" charset="-128"/>
            </a:endParaRPr>
          </a:p>
        </p:txBody>
      </p:sp>
      <p:sp>
        <p:nvSpPr>
          <p:cNvPr id="5" name="Right Arrow 4"/>
          <p:cNvSpPr/>
          <p:nvPr/>
        </p:nvSpPr>
        <p:spPr>
          <a:xfrm rot="10800000">
            <a:off x="8163771" y="4320208"/>
            <a:ext cx="1117085" cy="48463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18355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smtClean="0">
                <a:latin typeface="Cooper Black" panose="0208090404030B020404" pitchFamily="18" charset="0"/>
              </a:rPr>
              <a:t>Linking of Annotation File</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1226670" y="2014627"/>
            <a:ext cx="6876190" cy="3419048"/>
          </a:xfrm>
          <a:prstGeom prst="rect">
            <a:avLst/>
          </a:prstGeom>
        </p:spPr>
      </p:pic>
      <p:sp>
        <p:nvSpPr>
          <p:cNvPr id="5" name="Rectangle 4"/>
          <p:cNvSpPr/>
          <p:nvPr/>
        </p:nvSpPr>
        <p:spPr>
          <a:xfrm>
            <a:off x="848138" y="846987"/>
            <a:ext cx="6096000" cy="646331"/>
          </a:xfrm>
          <a:prstGeom prst="rect">
            <a:avLst/>
          </a:prstGeom>
        </p:spPr>
        <p:txBody>
          <a:bodyPr>
            <a:spAutoFit/>
          </a:bodyPr>
          <a:lstStyle/>
          <a:p>
            <a:pPr lvl="0"/>
            <a:endParaRPr lang="en-US" b="1" i="1" dirty="0"/>
          </a:p>
          <a:p>
            <a:pPr lvl="0"/>
            <a:r>
              <a:rPr lang="en-US" dirty="0" smtClean="0"/>
              <a:t>Link annotation file use this code in Manifest.json</a:t>
            </a:r>
            <a:endParaRPr lang="en-US" dirty="0"/>
          </a:p>
        </p:txBody>
      </p:sp>
    </p:spTree>
    <p:extLst>
      <p:ext uri="{BB962C8B-B14F-4D97-AF65-F5344CB8AC3E}">
        <p14:creationId xmlns:p14="http://schemas.microsoft.com/office/powerpoint/2010/main" val="35954873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Result Employee Manager Hierarchy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4"/>
          <a:stretch>
            <a:fillRect/>
          </a:stretch>
        </p:blipFill>
        <p:spPr>
          <a:xfrm>
            <a:off x="734095" y="1367095"/>
            <a:ext cx="10723809" cy="4123809"/>
          </a:xfrm>
          <a:prstGeom prst="rect">
            <a:avLst/>
          </a:prstGeom>
        </p:spPr>
      </p:pic>
    </p:spTree>
    <p:extLst>
      <p:ext uri="{BB962C8B-B14F-4D97-AF65-F5344CB8AC3E}">
        <p14:creationId xmlns:p14="http://schemas.microsoft.com/office/powerpoint/2010/main" val="11797454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When to go Free style v/s Fiori Element</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 xmlns:a16="http://schemas.microsoft.com/office/drawing/2014/main" id="{0AB0A2D0-80F6-45CE-BF00-7A7AAD8E5BE6}"/>
              </a:ext>
            </a:extLst>
          </p:cNvPr>
          <p:cNvPicPr>
            <a:picLocks noChangeAspect="1"/>
          </p:cNvPicPr>
          <p:nvPr/>
        </p:nvPicPr>
        <p:blipFill rotWithShape="1">
          <a:blip r:embed="rId3"/>
          <a:srcRect l="2678"/>
          <a:stretch/>
        </p:blipFill>
        <p:spPr>
          <a:xfrm>
            <a:off x="1961322" y="1027537"/>
            <a:ext cx="8858293" cy="5243643"/>
          </a:xfrm>
          <a:prstGeom prst="rect">
            <a:avLst/>
          </a:prstGeom>
        </p:spPr>
      </p:pic>
    </p:spTree>
    <p:extLst>
      <p:ext uri="{BB962C8B-B14F-4D97-AF65-F5344CB8AC3E}">
        <p14:creationId xmlns:p14="http://schemas.microsoft.com/office/powerpoint/2010/main" val="8269894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600" b="1" dirty="0" smtClean="0">
                <a:solidFill>
                  <a:prstClr val="black"/>
                </a:solidFill>
                <a:latin typeface="Cooper Black" panose="0208090404030B020404" pitchFamily="18" charset="0"/>
              </a:rPr>
              <a:t>SAP Analytics Cloud ( SAC )</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5" name="Rectangle 4"/>
          <p:cNvSpPr/>
          <p:nvPr/>
        </p:nvSpPr>
        <p:spPr>
          <a:xfrm>
            <a:off x="414164" y="1189961"/>
            <a:ext cx="11552549" cy="1477328"/>
          </a:xfrm>
          <a:prstGeom prst="rect">
            <a:avLst/>
          </a:prstGeom>
        </p:spPr>
        <p:txBody>
          <a:bodyPr wrap="square">
            <a:spAutoFit/>
          </a:bodyPr>
          <a:lstStyle/>
          <a:p>
            <a:r>
              <a:rPr lang="en-US" dirty="0">
                <a:solidFill>
                  <a:srgbClr val="202124"/>
                </a:solidFill>
                <a:latin typeface="arial" panose="020B0604020202020204" pitchFamily="34" charset="0"/>
              </a:rPr>
              <a:t>The </a:t>
            </a:r>
            <a:r>
              <a:rPr lang="en-US" b="1" dirty="0">
                <a:solidFill>
                  <a:srgbClr val="202124"/>
                </a:solidFill>
                <a:latin typeface="arial" panose="020B0604020202020204" pitchFamily="34" charset="0"/>
              </a:rPr>
              <a:t>SAP Analytics Cloud</a:t>
            </a:r>
            <a:r>
              <a:rPr lang="en-US" dirty="0">
                <a:solidFill>
                  <a:srgbClr val="202124"/>
                </a:solidFill>
                <a:latin typeface="arial" panose="020B0604020202020204" pitchFamily="34" charset="0"/>
              </a:rPr>
              <a:t> solution combines BI, augmented and </a:t>
            </a:r>
            <a:r>
              <a:rPr lang="en-US" b="1" dirty="0">
                <a:solidFill>
                  <a:srgbClr val="202124"/>
                </a:solidFill>
                <a:latin typeface="arial" panose="020B0604020202020204" pitchFamily="34" charset="0"/>
              </a:rPr>
              <a:t>predictive analytics</a:t>
            </a:r>
            <a:r>
              <a:rPr lang="en-US" dirty="0">
                <a:solidFill>
                  <a:srgbClr val="202124"/>
                </a:solidFill>
                <a:latin typeface="arial" panose="020B0604020202020204" pitchFamily="34" charset="0"/>
              </a:rPr>
              <a:t>, and planning capabilities into one </a:t>
            </a:r>
            <a:r>
              <a:rPr lang="en-US" b="1" dirty="0">
                <a:solidFill>
                  <a:srgbClr val="202124"/>
                </a:solidFill>
                <a:latin typeface="arial" panose="020B0604020202020204" pitchFamily="34" charset="0"/>
              </a:rPr>
              <a:t>cloud</a:t>
            </a:r>
            <a:r>
              <a:rPr lang="en-US" dirty="0">
                <a:solidFill>
                  <a:srgbClr val="202124"/>
                </a:solidFill>
                <a:latin typeface="arial" panose="020B0604020202020204" pitchFamily="34" charset="0"/>
              </a:rPr>
              <a:t> environment. As the </a:t>
            </a:r>
            <a:r>
              <a:rPr lang="en-US" b="1" dirty="0">
                <a:solidFill>
                  <a:srgbClr val="202124"/>
                </a:solidFill>
                <a:latin typeface="arial" panose="020B0604020202020204" pitchFamily="34" charset="0"/>
              </a:rPr>
              <a:t>analytics</a:t>
            </a:r>
            <a:r>
              <a:rPr lang="en-US" dirty="0">
                <a:solidFill>
                  <a:srgbClr val="202124"/>
                </a:solidFill>
                <a:latin typeface="arial" panose="020B0604020202020204" pitchFamily="34" charset="0"/>
              </a:rPr>
              <a:t> layer of </a:t>
            </a:r>
            <a:r>
              <a:rPr lang="en-US" b="1" dirty="0">
                <a:solidFill>
                  <a:srgbClr val="202124"/>
                </a:solidFill>
                <a:latin typeface="arial" panose="020B0604020202020204" pitchFamily="34" charset="0"/>
              </a:rPr>
              <a:t>SAP's</a:t>
            </a:r>
            <a:r>
              <a:rPr lang="en-US" dirty="0">
                <a:solidFill>
                  <a:srgbClr val="202124"/>
                </a:solidFill>
                <a:latin typeface="arial" panose="020B0604020202020204" pitchFamily="34" charset="0"/>
              </a:rPr>
              <a:t> Business Technology Platform, it supports advanced </a:t>
            </a:r>
            <a:r>
              <a:rPr lang="en-US" b="1" dirty="0">
                <a:solidFill>
                  <a:srgbClr val="202124"/>
                </a:solidFill>
                <a:latin typeface="arial" panose="020B0604020202020204" pitchFamily="34" charset="0"/>
              </a:rPr>
              <a:t>analytics</a:t>
            </a:r>
            <a:r>
              <a:rPr lang="en-US" dirty="0">
                <a:solidFill>
                  <a:srgbClr val="202124"/>
                </a:solidFill>
                <a:latin typeface="arial" panose="020B0604020202020204" pitchFamily="34" charset="0"/>
              </a:rPr>
              <a:t> enterprise-wide</a:t>
            </a:r>
            <a:r>
              <a:rPr lang="en-US" dirty="0" smtClean="0">
                <a:solidFill>
                  <a:srgbClr val="202124"/>
                </a:solidFill>
                <a:latin typeface="arial" panose="020B0604020202020204" pitchFamily="34" charset="0"/>
              </a:rPr>
              <a:t>.</a:t>
            </a:r>
          </a:p>
          <a:p>
            <a:r>
              <a:rPr lang="en-US" dirty="0"/>
              <a:t>SAP Analytics cloud is a SaaS offering by SAP for complete BI, Planning, Predictive and designer capabilities.</a:t>
            </a:r>
          </a:p>
          <a:p>
            <a:endParaRPr lang="en-US" dirty="0"/>
          </a:p>
        </p:txBody>
      </p:sp>
      <p:pic>
        <p:nvPicPr>
          <p:cNvPr id="3076" name="Picture 4" descr="How to Create Planning Models in SAP Analytics Cloud - Ameri1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118" y="2734884"/>
            <a:ext cx="5664137" cy="2832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77290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5908</TotalTime>
  <Words>721</Words>
  <Application>Microsoft Office PowerPoint</Application>
  <PresentationFormat>Widescreen</PresentationFormat>
  <Paragraphs>99</Paragraphs>
  <Slides>23</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 Unicode MS</vt:lpstr>
      <vt:lpstr>arial</vt:lpstr>
      <vt:lpstr>arial</vt:lpstr>
      <vt:lpstr>Calibri</vt:lpstr>
      <vt:lpstr>Calibri Light</vt:lpstr>
      <vt:lpstr>Candara</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529</cp:revision>
  <dcterms:created xsi:type="dcterms:W3CDTF">2016-07-10T03:33:26Z</dcterms:created>
  <dcterms:modified xsi:type="dcterms:W3CDTF">2021-05-06T07:06:15Z</dcterms:modified>
</cp:coreProperties>
</file>